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Roboto"/>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Lato-regular.fntdata"/><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bd327430bb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bd327430bb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bd327430bb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bd327430bb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bd549050c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bd549050c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bd549050c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bd549050c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bd549050c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bd549050c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stackoverflow there is a over-emphasis of on how apply functions trump for loops in speed, which may be true , but apply functions are really beneficial in making your code easier to read, supposedly easier to </a:t>
            </a:r>
            <a:r>
              <a:rPr b="1" lang="en" sz="1200">
                <a:solidFill>
                  <a:srgbClr val="494E52"/>
                </a:solidFill>
                <a:highlight>
                  <a:srgbClr val="FFFFFF"/>
                </a:highlight>
                <a:latin typeface="Roboto"/>
                <a:ea typeface="Roboto"/>
                <a:cs typeface="Roboto"/>
                <a:sym typeface="Roboto"/>
              </a:rPr>
              <a:t>parallelize your code</a:t>
            </a:r>
            <a:r>
              <a:rPr lang="en"/>
              <a:t>, discourages human error, and doesn’t require saving a bunch of objects in the global environment.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bd549050cd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bd549050cd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bd549050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bd549050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highlight>
                  <a:srgbClr val="FFFFFF"/>
                </a:highlight>
              </a:rPr>
              <a:t>Purrr is one of those tidyverse packages that you keep hearing about, and you know you should probably learn it, but you just never seem to get around to it. At it’s core, purrr is all about iteration. Purrr introduces map functions (the tidyverse’s answer to base R’s apply functions, but more in line with functional programming practices) as well as some new functions for manipulating lists. While the workhorse of dplyr is the data frame, the workhorse of purrr is the list.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bd327430b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bd327430b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1"/>
                </a:solidFill>
                <a:highlight>
                  <a:srgbClr val="FFFFFF"/>
                </a:highlight>
              </a:rPr>
              <a:t> While there is nothing fundamentally wrong with the base R apply functions, the syntax is somewhat inconsistent across the different apply functions, and the expected type of the object they return is often ambiguous (at least it is for </a:t>
            </a:r>
            <a:r>
              <a:rPr lang="en" sz="1000">
                <a:solidFill>
                  <a:schemeClr val="dk1"/>
                </a:solidFill>
                <a:latin typeface="Courier New"/>
                <a:ea typeface="Courier New"/>
                <a:cs typeface="Courier New"/>
                <a:sym typeface="Courier New"/>
              </a:rPr>
              <a:t>sapply</a:t>
            </a:r>
            <a:r>
              <a:rPr lang="en" sz="1400">
                <a:solidFill>
                  <a:schemeClr val="dk1"/>
                </a:solidFill>
                <a:highlight>
                  <a:srgbClr val="FFFFFF"/>
                </a:highlight>
              </a:rPr>
              <a:t>…).</a:t>
            </a:r>
            <a:endParaRPr sz="1400">
              <a:solidFill>
                <a:schemeClr val="dk1"/>
              </a:solidFill>
              <a:highlight>
                <a:srgbClr val="FFFFFF"/>
              </a:highlight>
            </a:endParaRPr>
          </a:p>
          <a:p>
            <a:pPr indent="0" lvl="0" marL="0" rtl="0" algn="l">
              <a:spcBef>
                <a:spcPts val="0"/>
              </a:spcBef>
              <a:spcAft>
                <a:spcPts val="0"/>
              </a:spcAft>
              <a:buNone/>
            </a:pPr>
            <a:r>
              <a:t/>
            </a:r>
            <a:endParaRPr sz="1400">
              <a:solidFill>
                <a:schemeClr val="dk1"/>
              </a:solidFill>
              <a:highlight>
                <a:srgbClr val="FFFFFF"/>
              </a:highlight>
            </a:endParaRPr>
          </a:p>
          <a:p>
            <a:pPr indent="0" lvl="0" marL="0" rtl="0" algn="l">
              <a:spcBef>
                <a:spcPts val="0"/>
              </a:spcBef>
              <a:spcAft>
                <a:spcPts val="0"/>
              </a:spcAft>
              <a:buNone/>
            </a:pPr>
            <a:r>
              <a:rPr lang="en" sz="1400">
                <a:solidFill>
                  <a:schemeClr val="dk1"/>
                </a:solidFill>
                <a:highlight>
                  <a:srgbClr val="FFFFFF"/>
                </a:highlight>
              </a:rPr>
              <a:t>The naming convention of the map functions are such that the type of the </a:t>
            </a:r>
            <a:r>
              <a:rPr b="1" lang="en" sz="1400">
                <a:solidFill>
                  <a:schemeClr val="dk1"/>
                </a:solidFill>
                <a:highlight>
                  <a:srgbClr val="FFFFFF"/>
                </a:highlight>
              </a:rPr>
              <a:t>output</a:t>
            </a:r>
            <a:r>
              <a:rPr lang="en" sz="1400">
                <a:solidFill>
                  <a:schemeClr val="dk1"/>
                </a:solidFill>
                <a:highlight>
                  <a:srgbClr val="FFFFFF"/>
                </a:highlight>
              </a:rPr>
              <a:t> is specified by the term that follows the underscore in the function name.</a:t>
            </a:r>
            <a:endParaRPr sz="1400">
              <a:solidFill>
                <a:schemeClr val="dk1"/>
              </a:solidFill>
              <a:highlight>
                <a:srgbClr val="FFFFFF"/>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bd327430bb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bd327430bb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Methods of Iteration</a:t>
            </a:r>
            <a:endParaRPr/>
          </a:p>
          <a:p>
            <a:pPr indent="0" lvl="0" marL="0" rtl="0" algn="l">
              <a:spcBef>
                <a:spcPts val="0"/>
              </a:spcBef>
              <a:spcAft>
                <a:spcPts val="0"/>
              </a:spcAft>
              <a:buNone/>
            </a:pPr>
            <a:r>
              <a:rPr lang="en" sz="2300"/>
              <a:t>For loops, apply functions, and so much more in purr </a:t>
            </a:r>
            <a:endParaRPr sz="2300"/>
          </a:p>
        </p:txBody>
      </p:sp>
      <p:sp>
        <p:nvSpPr>
          <p:cNvPr id="87" name="Google Shape;87;p13"/>
          <p:cNvSpPr txBox="1"/>
          <p:nvPr>
            <p:ph idx="1" type="subTitle"/>
          </p:nvPr>
        </p:nvSpPr>
        <p:spPr>
          <a:xfrm>
            <a:off x="3432750" y="3826800"/>
            <a:ext cx="2281500" cy="8742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a:t>R Users </a:t>
            </a:r>
            <a:endParaRPr/>
          </a:p>
          <a:p>
            <a:pPr indent="0" lvl="0" marL="0" rtl="0" algn="ctr">
              <a:spcBef>
                <a:spcPts val="0"/>
              </a:spcBef>
              <a:spcAft>
                <a:spcPts val="0"/>
              </a:spcAft>
              <a:buNone/>
            </a:pPr>
            <a:r>
              <a:rPr lang="en"/>
              <a:t>Jordan DiNardo</a:t>
            </a:r>
            <a:endParaRPr/>
          </a:p>
          <a:p>
            <a:pPr indent="0" lvl="0" marL="0" rtl="0" algn="ctr">
              <a:spcBef>
                <a:spcPts val="0"/>
              </a:spcBef>
              <a:spcAft>
                <a:spcPts val="0"/>
              </a:spcAft>
              <a:buNone/>
            </a:pPr>
            <a:r>
              <a:rPr lang="en"/>
              <a:t>2/18/2021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691900" y="6278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Switch to code…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7650" y="5978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Iteration is everywhere!!</a:t>
            </a:r>
            <a:endParaRPr/>
          </a:p>
        </p:txBody>
      </p:sp>
      <p:sp>
        <p:nvSpPr>
          <p:cNvPr id="93" name="Google Shape;93;p14"/>
          <p:cNvSpPr txBox="1"/>
          <p:nvPr>
            <p:ph idx="1" type="body"/>
          </p:nvPr>
        </p:nvSpPr>
        <p:spPr>
          <a:xfrm>
            <a:off x="727650" y="1133025"/>
            <a:ext cx="3092400" cy="2297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AutoNum type="arabicPeriod"/>
            </a:pPr>
            <a:r>
              <a:rPr lang="en"/>
              <a:t>Reading in data files</a:t>
            </a:r>
            <a:endParaRPr/>
          </a:p>
          <a:p>
            <a:pPr indent="-311150" lvl="0" marL="457200" rtl="0" algn="l">
              <a:spcBef>
                <a:spcPts val="0"/>
              </a:spcBef>
              <a:spcAft>
                <a:spcPts val="0"/>
              </a:spcAft>
              <a:buSzPts val="1300"/>
              <a:buAutoNum type="arabicPeriod"/>
            </a:pPr>
            <a:r>
              <a:rPr lang="en"/>
              <a:t>Data manipulation </a:t>
            </a:r>
            <a:endParaRPr/>
          </a:p>
          <a:p>
            <a:pPr indent="-311150" lvl="0" marL="457200" rtl="0" algn="l">
              <a:spcBef>
                <a:spcPts val="0"/>
              </a:spcBef>
              <a:spcAft>
                <a:spcPts val="0"/>
              </a:spcAft>
              <a:buSzPts val="1300"/>
              <a:buAutoNum type="arabicPeriod"/>
            </a:pPr>
            <a:r>
              <a:rPr lang="en"/>
              <a:t>Performing statistical analyses </a:t>
            </a:r>
            <a:endParaRPr/>
          </a:p>
          <a:p>
            <a:pPr indent="-311150" lvl="0" marL="457200" rtl="0" algn="l">
              <a:spcBef>
                <a:spcPts val="0"/>
              </a:spcBef>
              <a:spcAft>
                <a:spcPts val="0"/>
              </a:spcAft>
              <a:buSzPts val="1300"/>
              <a:buAutoNum type="arabicPeriod"/>
            </a:pPr>
            <a:r>
              <a:rPr lang="en"/>
              <a:t>Developing plots across treatments, species, locations, etc.</a:t>
            </a:r>
            <a:endParaRPr/>
          </a:p>
          <a:p>
            <a:pPr indent="0" lvl="0" marL="0" rtl="0" algn="l">
              <a:lnSpc>
                <a:spcPct val="120000"/>
              </a:lnSpc>
              <a:spcBef>
                <a:spcPts val="1200"/>
              </a:spcBef>
              <a:spcAft>
                <a:spcPts val="2300"/>
              </a:spcAft>
              <a:buNone/>
            </a:pPr>
            <a:r>
              <a:rPr b="1" lang="en" sz="1700">
                <a:highlight>
                  <a:srgbClr val="FFFFFF"/>
                </a:highlight>
              </a:rPr>
              <a:t>split–apply–combine pattern</a:t>
            </a:r>
            <a:r>
              <a:rPr lang="en" sz="1700"/>
              <a:t> </a:t>
            </a:r>
            <a:endParaRPr sz="1700"/>
          </a:p>
        </p:txBody>
      </p:sp>
      <p:pic>
        <p:nvPicPr>
          <p:cNvPr descr="Image result for computer science iteration meme" id="94" name="Google Shape;94;p14"/>
          <p:cNvPicPr preferRelativeResize="0"/>
          <p:nvPr/>
        </p:nvPicPr>
        <p:blipFill>
          <a:blip r:embed="rId3">
            <a:alphaModFix/>
          </a:blip>
          <a:stretch>
            <a:fillRect/>
          </a:stretch>
        </p:blipFill>
        <p:spPr>
          <a:xfrm>
            <a:off x="5323700" y="865950"/>
            <a:ext cx="2827625" cy="3997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5677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For Loops </a:t>
            </a:r>
            <a:endParaRPr/>
          </a:p>
        </p:txBody>
      </p:sp>
      <p:sp>
        <p:nvSpPr>
          <p:cNvPr id="100" name="Google Shape;100;p15"/>
          <p:cNvSpPr txBox="1"/>
          <p:nvPr>
            <p:ph idx="1" type="body"/>
          </p:nvPr>
        </p:nvSpPr>
        <p:spPr>
          <a:xfrm>
            <a:off x="729450" y="1381600"/>
            <a:ext cx="7688700" cy="29583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sz="1400"/>
          </a:p>
          <a:p>
            <a:pPr indent="-317500" lvl="0" marL="457200" rtl="0" algn="l">
              <a:lnSpc>
                <a:spcPct val="100000"/>
              </a:lnSpc>
              <a:spcBef>
                <a:spcPts val="0"/>
              </a:spcBef>
              <a:spcAft>
                <a:spcPts val="0"/>
              </a:spcAft>
              <a:buSzPts val="1400"/>
              <a:buChar char="●"/>
            </a:pPr>
            <a:r>
              <a:rPr lang="en" sz="1400"/>
              <a:t>The ‘OG’ form of iteration in computer science</a:t>
            </a:r>
            <a:endParaRPr sz="1400"/>
          </a:p>
          <a:p>
            <a:pPr indent="-317500" lvl="0" marL="457200" rtl="0" algn="l">
              <a:lnSpc>
                <a:spcPct val="100000"/>
              </a:lnSpc>
              <a:spcBef>
                <a:spcPts val="0"/>
              </a:spcBef>
              <a:spcAft>
                <a:spcPts val="0"/>
              </a:spcAft>
              <a:buSzPts val="1400"/>
              <a:buChar char="●"/>
            </a:pPr>
            <a:r>
              <a:rPr lang="en" sz="1400"/>
              <a:t>Use indexing to “loop” over values in a vector and do something to each value</a:t>
            </a:r>
            <a:endParaRPr sz="1400"/>
          </a:p>
          <a:p>
            <a:pPr indent="0" lvl="0" marL="0" rtl="0" algn="l">
              <a:spcBef>
                <a:spcPts val="0"/>
              </a:spcBef>
              <a:spcAft>
                <a:spcPts val="2100"/>
              </a:spcAft>
              <a:buNone/>
            </a:pPr>
            <a:r>
              <a:t/>
            </a:r>
            <a:endParaRPr sz="1400"/>
          </a:p>
        </p:txBody>
      </p:sp>
      <p:pic>
        <p:nvPicPr>
          <p:cNvPr id="101" name="Google Shape;101;p15"/>
          <p:cNvPicPr preferRelativeResize="0"/>
          <p:nvPr/>
        </p:nvPicPr>
        <p:blipFill>
          <a:blip r:embed="rId3">
            <a:alphaModFix/>
          </a:blip>
          <a:stretch>
            <a:fillRect/>
          </a:stretch>
        </p:blipFill>
        <p:spPr>
          <a:xfrm>
            <a:off x="603100" y="2844225"/>
            <a:ext cx="3098259" cy="1861450"/>
          </a:xfrm>
          <a:prstGeom prst="rect">
            <a:avLst/>
          </a:prstGeom>
          <a:noFill/>
          <a:ln>
            <a:noFill/>
          </a:ln>
        </p:spPr>
      </p:pic>
      <p:pic>
        <p:nvPicPr>
          <p:cNvPr id="102" name="Google Shape;102;p15"/>
          <p:cNvPicPr preferRelativeResize="0"/>
          <p:nvPr/>
        </p:nvPicPr>
        <p:blipFill>
          <a:blip r:embed="rId4">
            <a:alphaModFix/>
          </a:blip>
          <a:stretch>
            <a:fillRect/>
          </a:stretch>
        </p:blipFill>
        <p:spPr>
          <a:xfrm>
            <a:off x="5265575" y="2844225"/>
            <a:ext cx="2914076" cy="1861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6"/>
          <p:cNvSpPr txBox="1"/>
          <p:nvPr>
            <p:ph idx="1" type="body"/>
          </p:nvPr>
        </p:nvSpPr>
        <p:spPr>
          <a:xfrm>
            <a:off x="729450" y="1358650"/>
            <a:ext cx="7688700" cy="2981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highlight>
                  <a:srgbClr val="FFFFFF"/>
                </a:highlight>
              </a:rPr>
              <a:t>Beneficial when the output of one iteration depends on the result of the previous iteration.</a:t>
            </a:r>
            <a:endParaRPr sz="1400">
              <a:highlight>
                <a:srgbClr val="FFFFFF"/>
              </a:highlight>
            </a:endParaRPr>
          </a:p>
        </p:txBody>
      </p:sp>
      <p:sp>
        <p:nvSpPr>
          <p:cNvPr id="108" name="Google Shape;108;p16"/>
          <p:cNvSpPr txBox="1"/>
          <p:nvPr>
            <p:ph type="title"/>
          </p:nvPr>
        </p:nvSpPr>
        <p:spPr>
          <a:xfrm>
            <a:off x="729450" y="5677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For Loops </a:t>
            </a:r>
            <a:endParaRPr/>
          </a:p>
        </p:txBody>
      </p:sp>
      <p:pic>
        <p:nvPicPr>
          <p:cNvPr id="109" name="Google Shape;109;p16"/>
          <p:cNvPicPr preferRelativeResize="0"/>
          <p:nvPr/>
        </p:nvPicPr>
        <p:blipFill>
          <a:blip r:embed="rId3">
            <a:alphaModFix/>
          </a:blip>
          <a:stretch>
            <a:fillRect/>
          </a:stretch>
        </p:blipFill>
        <p:spPr>
          <a:xfrm>
            <a:off x="1094399" y="2427875"/>
            <a:ext cx="2718174" cy="2149625"/>
          </a:xfrm>
          <a:prstGeom prst="rect">
            <a:avLst/>
          </a:prstGeom>
          <a:noFill/>
          <a:ln>
            <a:noFill/>
          </a:ln>
        </p:spPr>
      </p:pic>
      <p:pic>
        <p:nvPicPr>
          <p:cNvPr id="110" name="Google Shape;110;p16"/>
          <p:cNvPicPr preferRelativeResize="0"/>
          <p:nvPr/>
        </p:nvPicPr>
        <p:blipFill>
          <a:blip r:embed="rId4">
            <a:alphaModFix/>
          </a:blip>
          <a:stretch>
            <a:fillRect/>
          </a:stretch>
        </p:blipFill>
        <p:spPr>
          <a:xfrm>
            <a:off x="4469700" y="2409498"/>
            <a:ext cx="3753462" cy="21863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727650" y="5903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Apply Functions</a:t>
            </a:r>
            <a:endParaRPr/>
          </a:p>
        </p:txBody>
      </p:sp>
      <p:sp>
        <p:nvSpPr>
          <p:cNvPr id="116" name="Google Shape;116;p17"/>
          <p:cNvSpPr txBox="1"/>
          <p:nvPr>
            <p:ph idx="1" type="body"/>
          </p:nvPr>
        </p:nvSpPr>
        <p:spPr>
          <a:xfrm>
            <a:off x="729450" y="1426675"/>
            <a:ext cx="7688700" cy="2913300"/>
          </a:xfrm>
          <a:prstGeom prst="rect">
            <a:avLst/>
          </a:prstGeom>
        </p:spPr>
        <p:txBody>
          <a:bodyPr anchorCtr="0" anchor="t" bIns="91425" lIns="91425" spcFirstLastPara="1" rIns="91425" wrap="square" tIns="91425">
            <a:normAutofit/>
          </a:bodyPr>
          <a:lstStyle/>
          <a:p>
            <a:pPr indent="-311150" lvl="0" marL="457200" rtl="0" algn="l">
              <a:lnSpc>
                <a:spcPct val="100000"/>
              </a:lnSpc>
              <a:spcBef>
                <a:spcPts val="0"/>
              </a:spcBef>
              <a:spcAft>
                <a:spcPts val="0"/>
              </a:spcAft>
              <a:buSzPts val="1300"/>
              <a:buChar char="●"/>
            </a:pPr>
            <a:r>
              <a:rPr lang="en" sz="1400"/>
              <a:t>These functions iterate like a loop and are generally more efficient</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rPr lang="en" sz="1200"/>
              <a:t>“</a:t>
            </a:r>
            <a:r>
              <a:rPr i="1" lang="en" sz="1200">
                <a:highlight>
                  <a:srgbClr val="FFFFFF"/>
                </a:highlight>
              </a:rPr>
              <a:t>The point of the apply family of functions is not speed, but expressiveness. They also tend to prevent bugs because they eliminate the book keeping code needed with loops.” Hadley Wikham</a:t>
            </a:r>
            <a:endParaRPr i="1" sz="1200">
              <a:highlight>
                <a:srgbClr val="FFFFFF"/>
              </a:highlight>
            </a:endParaRPr>
          </a:p>
          <a:p>
            <a:pPr indent="0" lvl="0" marL="0" rtl="0" algn="l">
              <a:lnSpc>
                <a:spcPct val="100000"/>
              </a:lnSpc>
              <a:spcBef>
                <a:spcPts val="0"/>
              </a:spcBef>
              <a:spcAft>
                <a:spcPts val="0"/>
              </a:spcAft>
              <a:buNone/>
            </a:pPr>
            <a:r>
              <a:t/>
            </a:r>
            <a:endParaRPr i="1" sz="1200">
              <a:solidFill>
                <a:srgbClr val="494E52"/>
              </a:solidFill>
              <a:highlight>
                <a:srgbClr val="FFFFFF"/>
              </a:highlight>
              <a:latin typeface="Roboto"/>
              <a:ea typeface="Roboto"/>
              <a:cs typeface="Roboto"/>
              <a:sym typeface="Roboto"/>
            </a:endParaRPr>
          </a:p>
          <a:p>
            <a:pPr indent="-317500" lvl="0" marL="457200" rtl="0" algn="l">
              <a:lnSpc>
                <a:spcPct val="100000"/>
              </a:lnSpc>
              <a:spcBef>
                <a:spcPts val="0"/>
              </a:spcBef>
              <a:spcAft>
                <a:spcPts val="0"/>
              </a:spcAft>
              <a:buSzPts val="1400"/>
              <a:buChar char="●"/>
            </a:pPr>
            <a:r>
              <a:rPr lang="en" sz="1400"/>
              <a:t>apply(): most basic function; takes an  array or matrix</a:t>
            </a:r>
            <a:endParaRPr sz="1400"/>
          </a:p>
          <a:p>
            <a:pPr indent="-317500" lvl="0" marL="457200" rtl="0" algn="l">
              <a:lnSpc>
                <a:spcPct val="100000"/>
              </a:lnSpc>
              <a:spcBef>
                <a:spcPts val="0"/>
              </a:spcBef>
              <a:spcAft>
                <a:spcPts val="0"/>
              </a:spcAft>
              <a:buSzPts val="1400"/>
              <a:buChar char="●"/>
            </a:pPr>
            <a:r>
              <a:rPr lang="en" sz="1400"/>
              <a:t>lapply(): takes a vector or list, and returns a list</a:t>
            </a:r>
            <a:endParaRPr sz="1400"/>
          </a:p>
          <a:p>
            <a:pPr indent="-317500" lvl="0" marL="457200" rtl="0" algn="l">
              <a:lnSpc>
                <a:spcPct val="100000"/>
              </a:lnSpc>
              <a:spcBef>
                <a:spcPts val="0"/>
              </a:spcBef>
              <a:spcAft>
                <a:spcPts val="0"/>
              </a:spcAft>
              <a:buSzPts val="1400"/>
              <a:buChar char="●"/>
            </a:pPr>
            <a:r>
              <a:rPr lang="en" sz="1400"/>
              <a:t>sapply(): same as lapply(), but will return the most simplest output </a:t>
            </a:r>
            <a:endParaRPr sz="1400"/>
          </a:p>
          <a:p>
            <a:pPr indent="-317500" lvl="0" marL="457200" rtl="0" algn="l">
              <a:lnSpc>
                <a:spcPct val="100000"/>
              </a:lnSpc>
              <a:spcBef>
                <a:spcPts val="0"/>
              </a:spcBef>
              <a:spcAft>
                <a:spcPts val="0"/>
              </a:spcAft>
              <a:buSzPts val="1400"/>
              <a:buChar char="●"/>
            </a:pPr>
            <a:r>
              <a:rPr lang="en" sz="1400"/>
              <a:t>vapply(): similar to sapply(), but you specify the expected output</a:t>
            </a:r>
            <a:endParaRPr sz="1400"/>
          </a:p>
          <a:p>
            <a:pPr indent="-317500" lvl="0" marL="457200" rtl="0" algn="l">
              <a:lnSpc>
                <a:spcPct val="100000"/>
              </a:lnSpc>
              <a:spcBef>
                <a:spcPts val="0"/>
              </a:spcBef>
              <a:spcAft>
                <a:spcPts val="0"/>
              </a:spcAft>
              <a:buSzPts val="1400"/>
              <a:buChar char="●"/>
            </a:pPr>
            <a:r>
              <a:rPr lang="en" sz="1400"/>
              <a:t>mapply(): similar to sapply(), but used when function takes multiple arguments</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691900" y="6278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Switch to code…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19"/>
          <p:cNvPicPr preferRelativeResize="0"/>
          <p:nvPr/>
        </p:nvPicPr>
        <p:blipFill>
          <a:blip r:embed="rId3">
            <a:alphaModFix/>
          </a:blip>
          <a:stretch>
            <a:fillRect/>
          </a:stretch>
        </p:blipFill>
        <p:spPr>
          <a:xfrm>
            <a:off x="1719438" y="493988"/>
            <a:ext cx="5635776" cy="3614826"/>
          </a:xfrm>
          <a:prstGeom prst="rect">
            <a:avLst/>
          </a:prstGeom>
          <a:noFill/>
          <a:ln>
            <a:noFill/>
          </a:ln>
        </p:spPr>
      </p:pic>
      <p:sp>
        <p:nvSpPr>
          <p:cNvPr id="127" name="Google Shape;127;p19"/>
          <p:cNvSpPr txBox="1"/>
          <p:nvPr/>
        </p:nvSpPr>
        <p:spPr>
          <a:xfrm>
            <a:off x="1754100" y="4415625"/>
            <a:ext cx="5635800" cy="723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Lato"/>
                <a:ea typeface="Lato"/>
                <a:cs typeface="Lato"/>
                <a:sym typeface="Lato"/>
              </a:rPr>
              <a:t>Let’s learn to purr </a:t>
            </a:r>
            <a:endParaRPr b="1" sz="2100">
              <a:latin typeface="Lato"/>
              <a:ea typeface="Lato"/>
              <a:cs typeface="Lato"/>
              <a:sym typeface="Lato"/>
            </a:endParaRPr>
          </a:p>
          <a:p>
            <a:pPr indent="0" lvl="0" marL="0" rtl="0" algn="ctr">
              <a:spcBef>
                <a:spcPts val="0"/>
              </a:spcBef>
              <a:spcAft>
                <a:spcPts val="0"/>
              </a:spcAft>
              <a:buNone/>
            </a:pPr>
            <a:r>
              <a:rPr b="1" lang="en">
                <a:latin typeface="Lato"/>
                <a:ea typeface="Lato"/>
                <a:cs typeface="Lato"/>
                <a:sym typeface="Lato"/>
              </a:rPr>
              <a:t>map functions, list columns, and nested data</a:t>
            </a:r>
            <a:endParaRPr b="1">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727650" y="5996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Map Functions </a:t>
            </a:r>
            <a:endParaRPr/>
          </a:p>
        </p:txBody>
      </p:sp>
      <p:sp>
        <p:nvSpPr>
          <p:cNvPr id="133" name="Google Shape;133;p20"/>
          <p:cNvSpPr txBox="1"/>
          <p:nvPr>
            <p:ph idx="1" type="body"/>
          </p:nvPr>
        </p:nvSpPr>
        <p:spPr>
          <a:xfrm>
            <a:off x="729450" y="1328625"/>
            <a:ext cx="4248900" cy="3688800"/>
          </a:xfrm>
          <a:prstGeom prst="rect">
            <a:avLst/>
          </a:prstGeom>
        </p:spPr>
        <p:txBody>
          <a:bodyPr anchorCtr="0" anchor="t" bIns="91425" lIns="91425" spcFirstLastPara="1" rIns="91425" wrap="square" tIns="91425">
            <a:normAutofit fontScale="32500" lnSpcReduction="10000"/>
          </a:bodyPr>
          <a:lstStyle/>
          <a:p>
            <a:pPr indent="0" lvl="0" marL="0" rtl="0" algn="l">
              <a:spcBef>
                <a:spcPts val="0"/>
              </a:spcBef>
              <a:spcAft>
                <a:spcPts val="0"/>
              </a:spcAft>
              <a:buNone/>
            </a:pPr>
            <a:r>
              <a:t/>
            </a:r>
            <a:endParaRPr sz="5600">
              <a:solidFill>
                <a:srgbClr val="444444"/>
              </a:solidFill>
              <a:highlight>
                <a:srgbClr val="FFFFFF"/>
              </a:highlight>
            </a:endParaRPr>
          </a:p>
          <a:p>
            <a:pPr indent="-327660" lvl="0" marL="457200" rtl="0" algn="l">
              <a:spcBef>
                <a:spcPts val="1200"/>
              </a:spcBef>
              <a:spcAft>
                <a:spcPts val="0"/>
              </a:spcAft>
              <a:buClr>
                <a:srgbClr val="444444"/>
              </a:buClr>
              <a:buSzPct val="100000"/>
              <a:buChar char="●"/>
            </a:pPr>
            <a:r>
              <a:rPr lang="en" sz="4800">
                <a:solidFill>
                  <a:srgbClr val="444444"/>
                </a:solidFill>
                <a:highlight>
                  <a:srgbClr val="FFFFFF"/>
                </a:highlight>
              </a:rPr>
              <a:t>Similar to base r apply functions</a:t>
            </a:r>
            <a:endParaRPr sz="4800">
              <a:solidFill>
                <a:srgbClr val="444444"/>
              </a:solidFill>
              <a:highlight>
                <a:srgbClr val="FFFFFF"/>
              </a:highlight>
            </a:endParaRPr>
          </a:p>
          <a:p>
            <a:pPr indent="-327660" lvl="0" marL="457200" rtl="0" algn="l">
              <a:spcBef>
                <a:spcPts val="0"/>
              </a:spcBef>
              <a:spcAft>
                <a:spcPts val="0"/>
              </a:spcAft>
              <a:buClr>
                <a:srgbClr val="444444"/>
              </a:buClr>
              <a:buSzPct val="100000"/>
              <a:buChar char="●"/>
            </a:pPr>
            <a:r>
              <a:rPr lang="en" sz="4800">
                <a:solidFill>
                  <a:srgbClr val="444444"/>
                </a:solidFill>
                <a:highlight>
                  <a:srgbClr val="FFFFFF"/>
                </a:highlight>
              </a:rPr>
              <a:t>Transform their input by applying a function to each element of a list or atomic vector and returning an object of the same length as the input.</a:t>
            </a:r>
            <a:endParaRPr sz="4800">
              <a:solidFill>
                <a:srgbClr val="444444"/>
              </a:solidFill>
              <a:highlight>
                <a:srgbClr val="FFFFFF"/>
              </a:highlight>
            </a:endParaRPr>
          </a:p>
          <a:p>
            <a:pPr indent="-327660" lvl="0" marL="457200" rtl="0" algn="l">
              <a:spcBef>
                <a:spcPts val="0"/>
              </a:spcBef>
              <a:spcAft>
                <a:spcPts val="0"/>
              </a:spcAft>
              <a:buClr>
                <a:srgbClr val="444444"/>
              </a:buClr>
              <a:buSzPct val="100000"/>
              <a:buChar char="●"/>
            </a:pPr>
            <a:r>
              <a:rPr lang="en" sz="4800">
                <a:solidFill>
                  <a:srgbClr val="444444"/>
                </a:solidFill>
                <a:highlight>
                  <a:srgbClr val="FFFFFF"/>
                </a:highlight>
              </a:rPr>
              <a:t>Works with lists, vectors, and data frames</a:t>
            </a:r>
            <a:endParaRPr sz="4800">
              <a:solidFill>
                <a:srgbClr val="444444"/>
              </a:solidFill>
              <a:highlight>
                <a:srgbClr val="FFFFFF"/>
              </a:highlight>
            </a:endParaRPr>
          </a:p>
          <a:p>
            <a:pPr indent="0" lvl="0" marL="457200" rtl="0" algn="l">
              <a:spcBef>
                <a:spcPts val="1200"/>
              </a:spcBef>
              <a:spcAft>
                <a:spcPts val="0"/>
              </a:spcAft>
              <a:buNone/>
            </a:pPr>
            <a:r>
              <a:t/>
            </a:r>
            <a:endParaRPr sz="3000">
              <a:solidFill>
                <a:srgbClr val="444444"/>
              </a:solidFill>
              <a:highlight>
                <a:srgbClr val="FFFFFF"/>
              </a:highlight>
            </a:endParaRPr>
          </a:p>
          <a:p>
            <a:pPr indent="0" lvl="0" marL="457200" rtl="0" algn="l">
              <a:spcBef>
                <a:spcPts val="1200"/>
              </a:spcBef>
              <a:spcAft>
                <a:spcPts val="0"/>
              </a:spcAft>
              <a:buNone/>
            </a:pPr>
            <a:r>
              <a:t/>
            </a:r>
            <a:endParaRPr sz="1200">
              <a:solidFill>
                <a:srgbClr val="444444"/>
              </a:solidFill>
              <a:highlight>
                <a:srgbClr val="FFFFFF"/>
              </a:highlight>
            </a:endParaRPr>
          </a:p>
          <a:p>
            <a:pPr indent="0" lvl="0" marL="0" rtl="0" algn="l">
              <a:spcBef>
                <a:spcPts val="1200"/>
              </a:spcBef>
              <a:spcAft>
                <a:spcPts val="0"/>
              </a:spcAft>
              <a:buNone/>
            </a:pPr>
            <a:r>
              <a:t/>
            </a:r>
            <a:endParaRPr sz="1200">
              <a:solidFill>
                <a:srgbClr val="444444"/>
              </a:solidFill>
              <a:highlight>
                <a:srgbClr val="FFFFFF"/>
              </a:highlight>
            </a:endParaRPr>
          </a:p>
          <a:p>
            <a:pPr indent="0" lvl="0" marL="0" rtl="0" algn="l">
              <a:spcBef>
                <a:spcPts val="1200"/>
              </a:spcBef>
              <a:spcAft>
                <a:spcPts val="0"/>
              </a:spcAft>
              <a:buNone/>
            </a:pPr>
            <a:r>
              <a:t/>
            </a:r>
            <a:endParaRPr sz="1400">
              <a:solidFill>
                <a:srgbClr val="444444"/>
              </a:solidFill>
              <a:highlight>
                <a:srgbClr val="FFFFFF"/>
              </a:highlight>
            </a:endParaRPr>
          </a:p>
          <a:p>
            <a:pPr indent="0" lvl="0" marL="0" rtl="0" algn="l">
              <a:spcBef>
                <a:spcPts val="1200"/>
              </a:spcBef>
              <a:spcAft>
                <a:spcPts val="0"/>
              </a:spcAft>
              <a:buNone/>
            </a:pPr>
            <a:r>
              <a:t/>
            </a:r>
            <a:endParaRPr sz="1400">
              <a:solidFill>
                <a:srgbClr val="444444"/>
              </a:solidFill>
              <a:highlight>
                <a:srgbClr val="FFFFFF"/>
              </a:highlight>
            </a:endParaRPr>
          </a:p>
          <a:p>
            <a:pPr indent="0" lvl="0" marL="0" rtl="0" algn="l">
              <a:spcBef>
                <a:spcPts val="1200"/>
              </a:spcBef>
              <a:spcAft>
                <a:spcPts val="1200"/>
              </a:spcAft>
              <a:buNone/>
            </a:pPr>
            <a:r>
              <a:t/>
            </a:r>
            <a:endParaRPr sz="1200">
              <a:solidFill>
                <a:srgbClr val="444444"/>
              </a:solidFill>
              <a:highlight>
                <a:srgbClr val="FFFFFF"/>
              </a:highlight>
            </a:endParaRPr>
          </a:p>
        </p:txBody>
      </p:sp>
      <p:pic>
        <p:nvPicPr>
          <p:cNvPr id="134" name="Google Shape;134;p20"/>
          <p:cNvPicPr preferRelativeResize="0"/>
          <p:nvPr/>
        </p:nvPicPr>
        <p:blipFill>
          <a:blip r:embed="rId3">
            <a:alphaModFix/>
          </a:blip>
          <a:stretch>
            <a:fillRect/>
          </a:stretch>
        </p:blipFill>
        <p:spPr>
          <a:xfrm>
            <a:off x="5483175" y="657850"/>
            <a:ext cx="2851850" cy="43271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727650" y="5527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List Columns and Nested Data</a:t>
            </a:r>
            <a:endParaRPr/>
          </a:p>
        </p:txBody>
      </p:sp>
      <p:sp>
        <p:nvSpPr>
          <p:cNvPr id="140" name="Google Shape;140;p21"/>
          <p:cNvSpPr txBox="1"/>
          <p:nvPr>
            <p:ph idx="1" type="body"/>
          </p:nvPr>
        </p:nvSpPr>
        <p:spPr>
          <a:xfrm>
            <a:off x="729450" y="1336550"/>
            <a:ext cx="4151400" cy="30033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Tibbles (nested data)</a:t>
            </a:r>
            <a:endParaRPr/>
          </a:p>
          <a:p>
            <a:pPr indent="-304800" lvl="0" marL="457200" rtl="0" algn="l">
              <a:spcBef>
                <a:spcPts val="1200"/>
              </a:spcBef>
              <a:spcAft>
                <a:spcPts val="0"/>
              </a:spcAft>
              <a:buSzPts val="1200"/>
              <a:buChar char="●"/>
            </a:pPr>
            <a:r>
              <a:rPr lang="en" sz="1200">
                <a:highlight>
                  <a:srgbClr val="FFFFFF"/>
                </a:highlight>
              </a:rPr>
              <a:t>Tibbles are tidyverse data frames</a:t>
            </a:r>
            <a:endParaRPr sz="1200"/>
          </a:p>
          <a:p>
            <a:pPr indent="-304800" lvl="0" marL="457200" rtl="0" algn="l">
              <a:spcBef>
                <a:spcPts val="0"/>
              </a:spcBef>
              <a:spcAft>
                <a:spcPts val="0"/>
              </a:spcAft>
              <a:buSzPts val="1200"/>
              <a:buChar char="●"/>
            </a:pPr>
            <a:r>
              <a:rPr lang="en" sz="1200">
                <a:highlight>
                  <a:srgbClr val="FFFFFF"/>
                </a:highlight>
              </a:rPr>
              <a:t>tibble columns can be lists (as opposed to vectors, which is what they usually are)!!</a:t>
            </a:r>
            <a:endParaRPr sz="1200">
              <a:highlight>
                <a:srgbClr val="FFFFFF"/>
              </a:highlight>
            </a:endParaRPr>
          </a:p>
          <a:p>
            <a:pPr indent="-304800" lvl="0" marL="457200" rtl="0" algn="l">
              <a:spcBef>
                <a:spcPts val="0"/>
              </a:spcBef>
              <a:spcAft>
                <a:spcPts val="0"/>
              </a:spcAft>
              <a:buSzPts val="1200"/>
              <a:buFont typeface="Arial"/>
              <a:buChar char="●"/>
            </a:pPr>
            <a:r>
              <a:rPr lang="en" sz="1200">
                <a:highlight>
                  <a:srgbClr val="FFFFFF"/>
                </a:highlight>
              </a:rPr>
              <a:t>tibble can be “nested” where the tibble is essentially split into separate data frames based on a grouping variable, and these separate data frames are stored as entries of a list (that is then stored in the </a:t>
            </a:r>
            <a:r>
              <a:rPr lang="en" sz="1200"/>
              <a:t>data</a:t>
            </a:r>
            <a:r>
              <a:rPr lang="en" sz="1200">
                <a:highlight>
                  <a:srgbClr val="FFFFFF"/>
                </a:highlight>
              </a:rPr>
              <a:t> column of the data frame).</a:t>
            </a:r>
            <a:endParaRPr sz="1200">
              <a:highlight>
                <a:srgbClr val="FFFFFF"/>
              </a:highlight>
            </a:endParaRPr>
          </a:p>
          <a:p>
            <a:pPr indent="0" lvl="0" marL="0" rtl="0" algn="l">
              <a:spcBef>
                <a:spcPts val="1200"/>
              </a:spcBef>
              <a:spcAft>
                <a:spcPts val="0"/>
              </a:spcAft>
              <a:buNone/>
            </a:pPr>
            <a:r>
              <a:rPr lang="en">
                <a:highlight>
                  <a:srgbClr val="FFFFFF"/>
                </a:highlight>
              </a:rPr>
              <a:t>List columns</a:t>
            </a:r>
            <a:endParaRPr>
              <a:highlight>
                <a:srgbClr val="FFFFFF"/>
              </a:highlight>
            </a:endParaRPr>
          </a:p>
          <a:p>
            <a:pPr indent="-311150" lvl="0" marL="457200" rtl="0" algn="l">
              <a:spcBef>
                <a:spcPts val="1200"/>
              </a:spcBef>
              <a:spcAft>
                <a:spcPts val="0"/>
              </a:spcAft>
              <a:buSzPts val="1300"/>
              <a:buChar char="●"/>
            </a:pPr>
            <a:r>
              <a:rPr lang="en">
                <a:highlight>
                  <a:srgbClr val="FFFFFF"/>
                </a:highlight>
              </a:rPr>
              <a:t>A list that is stored in a column vector of a dataframe</a:t>
            </a:r>
            <a:endParaRPr>
              <a:highlight>
                <a:srgbClr val="FFFFFF"/>
              </a:highlight>
            </a:endParaRPr>
          </a:p>
        </p:txBody>
      </p:sp>
      <p:pic>
        <p:nvPicPr>
          <p:cNvPr id="141" name="Google Shape;141;p21"/>
          <p:cNvPicPr preferRelativeResize="0"/>
          <p:nvPr/>
        </p:nvPicPr>
        <p:blipFill>
          <a:blip r:embed="rId3">
            <a:alphaModFix/>
          </a:blip>
          <a:stretch>
            <a:fillRect/>
          </a:stretch>
        </p:blipFill>
        <p:spPr>
          <a:xfrm>
            <a:off x="6176199" y="630700"/>
            <a:ext cx="1954725" cy="43062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